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9"/>
  </p:notesMasterIdLst>
  <p:sldIdLst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</p:sldIdLst>
  <p:sldSz cx="9144000" cy="5143500" type="screen16x9"/>
  <p:notesSz cx="6858000" cy="9144000"/>
  <p:embeddedFontLst>
    <p:embeddedFont>
      <p:font typeface="Roboto Black" panose="020B0604020202020204" charset="0"/>
      <p:bold r:id="rId20"/>
      <p:boldItalic r:id="rId21"/>
    </p:embeddedFont>
    <p:embeddedFont>
      <p:font typeface="Dosis" panose="020B0604020202020204" charset="0"/>
      <p:regular r:id="rId22"/>
      <p:bold r:id="rId23"/>
    </p:embeddedFont>
    <p:embeddedFont>
      <p:font typeface="Roboto Thin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-102" y="-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35834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  <a:buSzPts val="5600"/>
            </a:pPr>
            <a:r>
              <a:rPr lang="en" sz="2400" dirty="0">
                <a:solidFill>
                  <a:schemeClr val="bg1"/>
                </a:solidFill>
                <a:sym typeface="Roboto Thin"/>
              </a:rPr>
              <a:t>Usage </a:t>
            </a:r>
            <a:r>
              <a:rPr lang="en-US" sz="2400" dirty="0">
                <a:solidFill>
                  <a:schemeClr val="bg1"/>
                </a:solidFill>
              </a:rPr>
              <a:t>Funnels with </a:t>
            </a:r>
            <a:r>
              <a:rPr lang="en-US" sz="2400" dirty="0" err="1">
                <a:solidFill>
                  <a:schemeClr val="bg1"/>
                </a:solidFill>
              </a:rPr>
              <a:t>Warby</a:t>
            </a:r>
            <a:r>
              <a:rPr lang="en-US" sz="2400" dirty="0">
                <a:solidFill>
                  <a:schemeClr val="bg1"/>
                </a:solidFill>
              </a:rPr>
              <a:t> Parker</a:t>
            </a:r>
            <a:endParaRPr lang="en" sz="2400" dirty="0">
              <a:solidFill>
                <a:schemeClr val="bg1"/>
              </a:solidFill>
              <a:sym typeface="Roboto Thin"/>
            </a:endParaRPr>
          </a:p>
          <a:p>
            <a:pPr lvl="0">
              <a:buClr>
                <a:srgbClr val="295269"/>
              </a:buClr>
              <a:buSzPts val="5600"/>
            </a:pPr>
            <a:r>
              <a:rPr lang="en" sz="24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</a:t>
            </a:r>
            <a:r>
              <a:rPr lang="en" sz="24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SQL from Scratch</a:t>
            </a:r>
            <a:endParaRPr sz="24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Francoise Patterson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February 4, 2019</a:t>
            </a:r>
            <a:endParaRPr sz="24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6" y="292625"/>
            <a:ext cx="4920900" cy="8376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797040" y="292624"/>
            <a:ext cx="2172736" cy="456893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SzPts val="900"/>
            </a:pP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SzPts val="900"/>
            </a:pP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20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514442"/>
              </p:ext>
            </p:extLst>
          </p:nvPr>
        </p:nvGraphicFramePr>
        <p:xfrm>
          <a:off x="177976" y="2272292"/>
          <a:ext cx="5022850" cy="304800"/>
        </p:xfrm>
        <a:graphic>
          <a:graphicData uri="http://schemas.openxmlformats.org/drawingml/2006/table">
            <a:tbl>
              <a:tblPr/>
              <a:tblGrid>
                <a:gridCol w="1102184"/>
                <a:gridCol w="1097280"/>
                <a:gridCol w="826946"/>
                <a:gridCol w="1051560"/>
                <a:gridCol w="944880"/>
              </a:tblGrid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user_id</a:t>
                      </a:r>
                      <a:endParaRPr lang="en-US" sz="1400" b="1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style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31755"/>
              </p:ext>
            </p:extLst>
          </p:nvPr>
        </p:nvGraphicFramePr>
        <p:xfrm>
          <a:off x="177976" y="3003812"/>
          <a:ext cx="5160010" cy="304800"/>
        </p:xfrm>
        <a:graphic>
          <a:graphicData uri="http://schemas.openxmlformats.org/drawingml/2006/table">
            <a:tbl>
              <a:tblPr/>
              <a:tblGrid>
                <a:gridCol w="1041224"/>
                <a:gridCol w="2011680"/>
                <a:gridCol w="2107106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user_id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number_of_pairs</a:t>
                      </a:r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875913"/>
              </p:ext>
            </p:extLst>
          </p:nvPr>
        </p:nvGraphicFramePr>
        <p:xfrm>
          <a:off x="177976" y="3790315"/>
          <a:ext cx="5719903" cy="361315"/>
        </p:xfrm>
        <a:graphic>
          <a:graphicData uri="http://schemas.openxmlformats.org/drawingml/2006/table">
            <a:tbl>
              <a:tblPr/>
              <a:tblGrid>
                <a:gridCol w="1086944"/>
                <a:gridCol w="1173480"/>
                <a:gridCol w="792480"/>
                <a:gridCol w="1346200"/>
                <a:gridCol w="726440"/>
                <a:gridCol w="594359"/>
              </a:tblGrid>
              <a:tr h="361315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002060"/>
                          </a:solidFill>
                        </a:rPr>
                        <a:t>user_id</a:t>
                      </a:r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product_id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style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model_name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color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7976" y="1351062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u="sng" dirty="0"/>
              <a:t>What are the column names?</a:t>
            </a:r>
          </a:p>
        </p:txBody>
      </p:sp>
    </p:spTree>
    <p:extLst>
      <p:ext uri="{BB962C8B-B14F-4D97-AF65-F5344CB8AC3E}">
        <p14:creationId xmlns:p14="http://schemas.microsoft.com/office/powerpoint/2010/main" val="306207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5. Create </a:t>
            </a:r>
            <a:r>
              <a:rPr lang="en-US" sz="4800" dirty="0">
                <a:solidFill>
                  <a:schemeClr val="bg1"/>
                </a:solidFill>
              </a:rPr>
              <a:t>a new table with the following </a:t>
            </a:r>
            <a:r>
              <a:rPr lang="en-US" sz="4800" dirty="0" smtClean="0">
                <a:solidFill>
                  <a:schemeClr val="bg1"/>
                </a:solidFill>
              </a:rPr>
              <a:t>layout using a LEFT JOIN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89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6" y="292625"/>
            <a:ext cx="4920900" cy="8376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12080" y="292624"/>
            <a:ext cx="3757696" cy="456893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SzPts val="9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SzPts val="9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SzPts val="9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SzPts val="9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FROM quiz q</a:t>
            </a:r>
          </a:p>
          <a:p>
            <a:pPr lvl="0">
              <a:buSzPts val="9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buSzPts val="9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LEFT JOIN purchase p</a:t>
            </a:r>
          </a:p>
          <a:p>
            <a:pPr lvl="0">
              <a:buSzPts val="9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SzPts val="900"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489045"/>
              </p:ext>
            </p:extLst>
          </p:nvPr>
        </p:nvGraphicFramePr>
        <p:xfrm>
          <a:off x="177976" y="2272292"/>
          <a:ext cx="5022850" cy="304800"/>
        </p:xfrm>
        <a:graphic>
          <a:graphicData uri="http://schemas.openxmlformats.org/drawingml/2006/table">
            <a:tbl>
              <a:tblPr/>
              <a:tblGrid>
                <a:gridCol w="1102184"/>
                <a:gridCol w="1097280"/>
                <a:gridCol w="826946"/>
                <a:gridCol w="1051560"/>
                <a:gridCol w="944880"/>
              </a:tblGrid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400" b="1" i="0" u="none" strike="noStrike" cap="none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9560" y="1569720"/>
            <a:ext cx="4809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Used LEFT JOIN to combine all three tables to gain information on which unique users tried on glasses at home and then made a purchase (versus those who did not) as well.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251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724136"/>
              </p:ext>
            </p:extLst>
          </p:nvPr>
        </p:nvGraphicFramePr>
        <p:xfrm>
          <a:off x="472440" y="299616"/>
          <a:ext cx="8061961" cy="4409546"/>
        </p:xfrm>
        <a:graphic>
          <a:graphicData uri="http://schemas.openxmlformats.org/drawingml/2006/table">
            <a:tbl>
              <a:tblPr/>
              <a:tblGrid>
                <a:gridCol w="3566160"/>
                <a:gridCol w="1584960"/>
                <a:gridCol w="1676400"/>
                <a:gridCol w="1234441"/>
              </a:tblGrid>
              <a:tr h="431996">
                <a:tc>
                  <a:txBody>
                    <a:bodyPr/>
                    <a:lstStyle/>
                    <a:p>
                      <a:r>
                        <a:rPr lang="en-US" sz="1200" b="1" u="sng" dirty="0" err="1"/>
                        <a:t>user_id</a:t>
                      </a:r>
                      <a:endParaRPr lang="en-US" sz="1200" b="1" u="sng" dirty="0"/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sng"/>
                        <a:t>is_home_try_on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sng"/>
                        <a:t>number_of_pairs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sng" dirty="0" err="1"/>
                        <a:t>is_purchase</a:t>
                      </a:r>
                      <a:endParaRPr lang="en-US" sz="1200" b="1" u="sng" dirty="0"/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7755">
                <a:tc>
                  <a:txBody>
                    <a:bodyPr/>
                    <a:lstStyle/>
                    <a:p>
                      <a:r>
                        <a:rPr lang="en-US" sz="1200"/>
                        <a:t>4e8118dc-bb3d-49bf-85fc-cca8d83232ac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 pairs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7755">
                <a:tc>
                  <a:txBody>
                    <a:bodyPr/>
                    <a:lstStyle/>
                    <a:p>
                      <a:r>
                        <a:rPr lang="en-US" sz="1200"/>
                        <a:t>291f1cca-e507-48be-b063-002b14906468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 pairs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7755">
                <a:tc>
                  <a:txBody>
                    <a:bodyPr/>
                    <a:lstStyle/>
                    <a:p>
                      <a:r>
                        <a:rPr lang="en-US" sz="1200"/>
                        <a:t>75122300-0736-4087-b6d8-c0c5373a1a04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7755">
                <a:tc>
                  <a:txBody>
                    <a:bodyPr/>
                    <a:lstStyle/>
                    <a:p>
                      <a:r>
                        <a:rPr lang="en-US" sz="1200"/>
                        <a:t>75bc6ebd-40cd-4e1d-a301-27ddd93b12e2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 pairs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7755">
                <a:tc>
                  <a:txBody>
                    <a:bodyPr/>
                    <a:lstStyle/>
                    <a:p>
                      <a:r>
                        <a:rPr lang="en-US" sz="1200"/>
                        <a:t>ce965c4d-7a2b-4db6-9847-601747fa7812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 pairs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7755">
                <a:tc>
                  <a:txBody>
                    <a:bodyPr/>
                    <a:lstStyle/>
                    <a:p>
                      <a:r>
                        <a:rPr lang="en-US" sz="1200"/>
                        <a:t>28867d12-27a6-4e6a-a5fb-8bb5440117ae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 pairs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7755">
                <a:tc>
                  <a:txBody>
                    <a:bodyPr/>
                    <a:lstStyle/>
                    <a:p>
                      <a:r>
                        <a:rPr lang="en-US" sz="1200"/>
                        <a:t>5a7a7e13-fbcf-46e4-9093-79799649d6c5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7755">
                <a:tc>
                  <a:txBody>
                    <a:bodyPr/>
                    <a:lstStyle/>
                    <a:p>
                      <a:r>
                        <a:rPr lang="en-US" sz="1200"/>
                        <a:t>0143cb8b-bb81-4916-9750-ce956c9f9bd9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7755">
                <a:tc>
                  <a:txBody>
                    <a:bodyPr/>
                    <a:lstStyle/>
                    <a:p>
                      <a:r>
                        <a:rPr lang="en-US" sz="1200" dirty="0"/>
                        <a:t>a4ccc1b3-cbb6-449c-b7a5-03af42c97433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 pairs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7755">
                <a:tc>
                  <a:txBody>
                    <a:bodyPr/>
                    <a:lstStyle/>
                    <a:p>
                      <a:r>
                        <a:rPr lang="en-US" sz="1200"/>
                        <a:t>b1dded76-cd60-4222-82cb-f6d464104298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 pairs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911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6</a:t>
            </a:r>
            <a:r>
              <a:rPr lang="en-US" sz="4800" dirty="0" smtClean="0">
                <a:solidFill>
                  <a:schemeClr val="bg1"/>
                </a:solidFill>
              </a:rPr>
              <a:t>. </a:t>
            </a:r>
            <a:r>
              <a:rPr lang="en-US" sz="4800" dirty="0">
                <a:solidFill>
                  <a:schemeClr val="bg1"/>
                </a:solidFill>
              </a:rPr>
              <a:t>Number of customers who purchased 3 number of pairs and those who purchased 5?</a:t>
            </a:r>
          </a:p>
        </p:txBody>
      </p:sp>
    </p:spTree>
    <p:extLst>
      <p:ext uri="{BB962C8B-B14F-4D97-AF65-F5344CB8AC3E}">
        <p14:creationId xmlns:p14="http://schemas.microsoft.com/office/powerpoint/2010/main" val="2107569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Number of customers who purchased 3 number of pairs and those who purchased 5?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050" dirty="0"/>
              <a:t>WITH funnel AS (SELECT DISTINCT </a:t>
            </a:r>
            <a:r>
              <a:rPr lang="en-US" sz="1050" dirty="0" err="1"/>
              <a:t>q.user_id</a:t>
            </a:r>
            <a:r>
              <a:rPr lang="en-US" sz="1050" dirty="0"/>
              <a:t>,</a:t>
            </a:r>
          </a:p>
          <a:p>
            <a:pPr marL="139700" indent="0">
              <a:buNone/>
            </a:pPr>
            <a:r>
              <a:rPr lang="en-US" sz="1050" dirty="0"/>
              <a:t>   </a:t>
            </a:r>
            <a:r>
              <a:rPr lang="en-US" sz="1050" dirty="0" err="1"/>
              <a:t>h.user_id</a:t>
            </a:r>
            <a:r>
              <a:rPr lang="en-US" sz="1050" dirty="0"/>
              <a:t> IS NOT NULL AS '</a:t>
            </a:r>
            <a:r>
              <a:rPr lang="en-US" sz="1050" dirty="0" err="1"/>
              <a:t>is_home_try_on</a:t>
            </a:r>
            <a:r>
              <a:rPr lang="en-US" sz="1050" dirty="0"/>
              <a:t>',</a:t>
            </a:r>
          </a:p>
          <a:p>
            <a:pPr marL="139700" indent="0">
              <a:buNone/>
            </a:pPr>
            <a:r>
              <a:rPr lang="en-US" sz="1050" dirty="0"/>
              <a:t>   </a:t>
            </a:r>
            <a:r>
              <a:rPr lang="en-US" sz="1050" dirty="0" err="1"/>
              <a:t>h.number_of_pairs</a:t>
            </a:r>
            <a:r>
              <a:rPr lang="en-US" sz="1050" dirty="0"/>
              <a:t>,</a:t>
            </a:r>
          </a:p>
          <a:p>
            <a:pPr marL="139700" indent="0">
              <a:buNone/>
            </a:pPr>
            <a:r>
              <a:rPr lang="en-US" sz="1050" dirty="0"/>
              <a:t>   </a:t>
            </a:r>
            <a:r>
              <a:rPr lang="en-US" sz="1050" dirty="0" err="1"/>
              <a:t>p.user_id</a:t>
            </a:r>
            <a:r>
              <a:rPr lang="en-US" sz="1050" dirty="0"/>
              <a:t> IS NOT NULL AS '</a:t>
            </a:r>
            <a:r>
              <a:rPr lang="en-US" sz="1050" dirty="0" err="1"/>
              <a:t>is_purchase</a:t>
            </a:r>
            <a:r>
              <a:rPr lang="en-US" sz="1050" dirty="0"/>
              <a:t>'</a:t>
            </a:r>
          </a:p>
          <a:p>
            <a:pPr marL="139700" indent="0">
              <a:buNone/>
            </a:pPr>
            <a:r>
              <a:rPr lang="en-US" sz="1050" dirty="0"/>
              <a:t>FROM quiz q</a:t>
            </a:r>
          </a:p>
          <a:p>
            <a:pPr marL="139700" indent="0">
              <a:buNone/>
            </a:pPr>
            <a:r>
              <a:rPr lang="en-US" sz="1050" dirty="0"/>
              <a:t>LEFT JOIN </a:t>
            </a:r>
            <a:r>
              <a:rPr lang="en-US" sz="1050" dirty="0" err="1"/>
              <a:t>home_try_on</a:t>
            </a:r>
            <a:r>
              <a:rPr lang="en-US" sz="1050" dirty="0"/>
              <a:t> h</a:t>
            </a:r>
          </a:p>
          <a:p>
            <a:pPr marL="139700" indent="0">
              <a:buNone/>
            </a:pPr>
            <a:r>
              <a:rPr lang="en-US" sz="1050" dirty="0"/>
              <a:t>   ON </a:t>
            </a:r>
            <a:r>
              <a:rPr lang="en-US" sz="1050" dirty="0" err="1"/>
              <a:t>q.user_id</a:t>
            </a:r>
            <a:r>
              <a:rPr lang="en-US" sz="1050" dirty="0"/>
              <a:t> = </a:t>
            </a:r>
            <a:r>
              <a:rPr lang="en-US" sz="1050" dirty="0" err="1"/>
              <a:t>h.user_id</a:t>
            </a:r>
            <a:endParaRPr lang="en-US" sz="1050" dirty="0"/>
          </a:p>
          <a:p>
            <a:pPr marL="139700" indent="0">
              <a:buNone/>
            </a:pPr>
            <a:r>
              <a:rPr lang="en-US" sz="1050" dirty="0"/>
              <a:t>LEFT JOIN purchase p</a:t>
            </a:r>
          </a:p>
          <a:p>
            <a:pPr marL="139700" indent="0">
              <a:buNone/>
            </a:pPr>
            <a:r>
              <a:rPr lang="en-US" sz="1050" dirty="0"/>
              <a:t>   ON </a:t>
            </a:r>
            <a:r>
              <a:rPr lang="en-US" sz="1050" dirty="0" err="1"/>
              <a:t>p.user_id</a:t>
            </a:r>
            <a:r>
              <a:rPr lang="en-US" sz="1050" dirty="0"/>
              <a:t> = </a:t>
            </a:r>
            <a:r>
              <a:rPr lang="en-US" sz="1050" dirty="0" err="1"/>
              <a:t>q.user_id</a:t>
            </a:r>
            <a:r>
              <a:rPr lang="en-US" sz="1050" dirty="0"/>
              <a:t>)</a:t>
            </a:r>
          </a:p>
          <a:p>
            <a:pPr marL="139700" indent="0">
              <a:buNone/>
            </a:pPr>
            <a:r>
              <a:rPr lang="en-US" sz="1050" dirty="0"/>
              <a:t>   SELECT COUNT(*) AS ' 3 Pairs' </a:t>
            </a:r>
          </a:p>
          <a:p>
            <a:pPr marL="139700" indent="0">
              <a:buNone/>
            </a:pPr>
            <a:r>
              <a:rPr lang="en-US" sz="1050" dirty="0"/>
              <a:t>   FROM funnel</a:t>
            </a:r>
          </a:p>
          <a:p>
            <a:pPr marL="139700" indent="0">
              <a:buNone/>
            </a:pPr>
            <a:r>
              <a:rPr lang="en-US" sz="1050" dirty="0"/>
              <a:t>   WHERE </a:t>
            </a:r>
            <a:r>
              <a:rPr lang="en-US" sz="1050" dirty="0" err="1"/>
              <a:t>number_of_pairs</a:t>
            </a:r>
            <a:r>
              <a:rPr lang="en-US" sz="1050" dirty="0"/>
              <a:t> LIKE '%3%' and </a:t>
            </a:r>
            <a:r>
              <a:rPr lang="en-US" sz="1050" dirty="0" err="1"/>
              <a:t>is_purchase</a:t>
            </a:r>
            <a:r>
              <a:rPr lang="en-US" sz="1050" dirty="0"/>
              <a:t> = 1;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WITH funnel AS (SELECT DISTINCT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FROM quiz q</a:t>
            </a:r>
          </a:p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10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LEFT JOIN purchase p</a:t>
            </a:r>
          </a:p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  SELECT COUNT(*) AS ' 5 Pairs' </a:t>
            </a:r>
          </a:p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  FROM funnel</a:t>
            </a:r>
          </a:p>
          <a:p>
            <a:pPr marL="139700" lvl="0" indent="0">
              <a:buSzPts val="900"/>
              <a:buNone/>
            </a:pP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  WHERE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LIKE '%5%' and </a:t>
            </a:r>
            <a:r>
              <a:rPr lang="en-US" sz="105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1050" dirty="0">
                <a:latin typeface="Courier New"/>
                <a:ea typeface="Courier New"/>
                <a:cs typeface="Courier New"/>
                <a:sym typeface="Courier New"/>
              </a:rPr>
              <a:t> = 1;</a:t>
            </a:r>
          </a:p>
          <a:p>
            <a:pPr marL="139700" indent="0">
              <a:buNone/>
            </a:pPr>
            <a:endParaRPr lang="en-US" sz="105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961" y="3764280"/>
            <a:ext cx="1914944" cy="99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" y="3675410"/>
            <a:ext cx="1635443" cy="108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54680" y="4124295"/>
            <a:ext cx="178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0.68%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247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</a:t>
            </a: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of </a:t>
            </a:r>
            <a:r>
              <a:rPr lang="en" sz="28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Contents (Questions Asked)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692700" y="2438400"/>
            <a:ext cx="8061300" cy="100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 smtClean="0"/>
              <a:t>1. Select </a:t>
            </a:r>
            <a:r>
              <a:rPr lang="en-US" sz="1800" dirty="0"/>
              <a:t>all columns from the first 10 rows. What columns does the table have</a:t>
            </a:r>
            <a:r>
              <a:rPr lang="en-US" sz="1800" dirty="0" smtClean="0"/>
              <a:t>?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2. What </a:t>
            </a:r>
            <a:r>
              <a:rPr lang="en-US" sz="1800" dirty="0">
                <a:solidFill>
                  <a:schemeClr val="tx1"/>
                </a:solidFill>
              </a:rPr>
              <a:t>is the number of responses for each question</a:t>
            </a:r>
            <a:r>
              <a:rPr lang="en-US" sz="1800" dirty="0" smtClean="0">
                <a:solidFill>
                  <a:schemeClr val="tx1"/>
                </a:solidFill>
              </a:rPr>
              <a:t>?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3. Which </a:t>
            </a:r>
            <a:r>
              <a:rPr lang="en-US" sz="1800" dirty="0">
                <a:solidFill>
                  <a:schemeClr val="tx1"/>
                </a:solidFill>
              </a:rPr>
              <a:t>question(s) of the quiz have a lower completion </a:t>
            </a:r>
            <a:r>
              <a:rPr lang="en-US" sz="1800" dirty="0" smtClean="0">
                <a:solidFill>
                  <a:schemeClr val="tx1"/>
                </a:solidFill>
              </a:rPr>
              <a:t>rates? What </a:t>
            </a:r>
            <a:r>
              <a:rPr lang="en-US" sz="1800" dirty="0">
                <a:solidFill>
                  <a:schemeClr val="tx1"/>
                </a:solidFill>
              </a:rPr>
              <a:t>do you think is the reason</a:t>
            </a:r>
            <a:r>
              <a:rPr lang="en-US" sz="1800" dirty="0" smtClean="0">
                <a:solidFill>
                  <a:schemeClr val="tx1"/>
                </a:solidFill>
              </a:rPr>
              <a:t>?</a:t>
            </a:r>
          </a:p>
          <a:p>
            <a:r>
              <a:rPr lang="en-US" sz="1800" dirty="0">
                <a:solidFill>
                  <a:schemeClr val="tx1"/>
                </a:solidFill>
              </a:rPr>
              <a:t>4. Examine the first five rows of each table</a:t>
            </a:r>
          </a:p>
          <a:p>
            <a:r>
              <a:rPr lang="en-US" sz="1800" dirty="0">
                <a:solidFill>
                  <a:schemeClr val="tx1"/>
                </a:solidFill>
              </a:rPr>
              <a:t>What are the column names</a:t>
            </a:r>
            <a:r>
              <a:rPr lang="en-US" sz="1800" dirty="0" smtClean="0">
                <a:solidFill>
                  <a:schemeClr val="tx1"/>
                </a:solidFill>
              </a:rPr>
              <a:t>?</a:t>
            </a:r>
          </a:p>
          <a:p>
            <a:r>
              <a:rPr lang="en-US" sz="1800" dirty="0">
                <a:solidFill>
                  <a:schemeClr val="tx1"/>
                </a:solidFill>
              </a:rPr>
              <a:t>5. Create a new table with the following layout using a LEFT </a:t>
            </a:r>
            <a:r>
              <a:rPr lang="en-US" sz="1800" dirty="0" smtClean="0">
                <a:solidFill>
                  <a:schemeClr val="tx1"/>
                </a:solidFill>
              </a:rPr>
              <a:t>JOIN</a:t>
            </a:r>
          </a:p>
          <a:p>
            <a:r>
              <a:rPr lang="en-US" sz="1800" dirty="0" smtClean="0"/>
              <a:t>6. Number </a:t>
            </a:r>
            <a:r>
              <a:rPr lang="en-US" sz="1800" dirty="0"/>
              <a:t>of customers who purchased 3 number of pairs and those who purchased 5?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 smtClean="0">
                <a:solidFill>
                  <a:schemeClr val="bg1"/>
                </a:solidFill>
              </a:rPr>
              <a:t>Select </a:t>
            </a:r>
            <a:r>
              <a:rPr lang="en-US" sz="4800" dirty="0">
                <a:solidFill>
                  <a:schemeClr val="bg1"/>
                </a:solidFill>
              </a:rPr>
              <a:t>all columns from the first 10 rows. What columns does the table have?</a:t>
            </a:r>
            <a:endParaRPr lang="en-US" sz="4800" dirty="0">
              <a:solidFill>
                <a:schemeClr val="bg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6" y="292625"/>
            <a:ext cx="4920900" cy="8376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292625"/>
            <a:ext cx="3870900" cy="249629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  <a:endParaRPr sz="20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58759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>
                <a:latin typeface="Roboto"/>
                <a:ea typeface="Roboto"/>
                <a:cs typeface="Roboto"/>
                <a:sym typeface="Roboto"/>
              </a:rPr>
              <a:t>By using a wildcard to select ALL Columns in the survey table, there are 3 columns consisting of Questions, User ID, and the users Response.</a:t>
            </a:r>
            <a:endParaRPr sz="2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754050396"/>
              </p:ext>
            </p:extLst>
          </p:nvPr>
        </p:nvGraphicFramePr>
        <p:xfrm>
          <a:off x="177974" y="2910840"/>
          <a:ext cx="8872025" cy="198117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631102"/>
                <a:gridCol w="3369130"/>
                <a:gridCol w="2871793"/>
              </a:tblGrid>
              <a:tr h="4266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i="0" u="none" strike="noStrike" cap="none" dirty="0" smtClean="0">
                          <a:solidFill>
                            <a:schemeClr val="bg1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QUESTION</a:t>
                      </a:r>
                      <a:endParaRPr sz="1600" b="1" i="0" u="none" strike="noStrike" cap="none" dirty="0">
                        <a:solidFill>
                          <a:schemeClr val="bg1"/>
                        </a:solidFill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i="0" u="none" strike="noStrike" cap="none" dirty="0" smtClean="0">
                          <a:solidFill>
                            <a:schemeClr val="bg1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USER_ID</a:t>
                      </a:r>
                      <a:endParaRPr sz="1600" b="1" i="0" u="none" strike="noStrike" cap="none" dirty="0">
                        <a:solidFill>
                          <a:schemeClr val="bg1"/>
                        </a:solidFill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i="0" u="none" strike="noStrike" cap="none" dirty="0" smtClean="0">
                          <a:solidFill>
                            <a:schemeClr val="bg1"/>
                          </a:solidFill>
                          <a:latin typeface="+mj-lt"/>
                          <a:ea typeface="Arial"/>
                          <a:cs typeface="Arial"/>
                          <a:sym typeface="Arial"/>
                        </a:rPr>
                        <a:t>RESPONSE</a:t>
                      </a:r>
                      <a:endParaRPr sz="1600" b="1" i="0" u="none" strike="noStrike" cap="none" dirty="0">
                        <a:solidFill>
                          <a:schemeClr val="bg1"/>
                        </a:solidFill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389396">
                <a:tc>
                  <a:txBody>
                    <a:bodyPr/>
                    <a:lstStyle/>
                    <a:p>
                      <a:r>
                        <a:rPr lang="en-US" dirty="0"/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Women's Styles</a:t>
                      </a:r>
                    </a:p>
                  </a:txBody>
                  <a:tcPr anchor="ctr"/>
                </a:tc>
              </a:tr>
              <a:tr h="389396">
                <a:tc>
                  <a:txBody>
                    <a:bodyPr/>
                    <a:lstStyle/>
                    <a:p>
                      <a:r>
                        <a:rPr lang="en-US"/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</a:p>
                  </a:txBody>
                  <a:tcPr anchor="ctr"/>
                </a:tc>
              </a:tr>
              <a:tr h="389396">
                <a:tc>
                  <a:txBody>
                    <a:bodyPr/>
                    <a:lstStyle/>
                    <a:p>
                      <a:r>
                        <a:rPr lang="en-US"/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Round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</a:t>
            </a:r>
            <a:r>
              <a:rPr lang="en-US" sz="4800" dirty="0">
                <a:solidFill>
                  <a:schemeClr val="bg1"/>
                </a:solidFill>
              </a:rPr>
              <a:t>What is the number of responses for each question?</a:t>
            </a:r>
            <a:endParaRPr lang="en-US" sz="4800" dirty="0">
              <a:solidFill>
                <a:schemeClr val="bg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4459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6" y="292625"/>
            <a:ext cx="4920900" cy="8376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42560" y="292623"/>
            <a:ext cx="3727216" cy="213053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SELECT question,</a:t>
            </a: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COUNT(DISTINCT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) AS '# of responses'</a:t>
            </a: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SzPts val="900"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  <a:endParaRPr sz="20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22183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>
                <a:latin typeface="Roboto"/>
                <a:ea typeface="Roboto"/>
                <a:cs typeface="Roboto"/>
                <a:sym typeface="Roboto"/>
              </a:rPr>
              <a:t>Used aggregate functions COUNT, DISTINCT to count each row of unique </a:t>
            </a:r>
            <a:r>
              <a:rPr lang="en-US" sz="2000" dirty="0" err="1" smtClean="0">
                <a:latin typeface="Roboto"/>
                <a:ea typeface="Roboto"/>
                <a:cs typeface="Roboto"/>
                <a:sym typeface="Roboto"/>
              </a:rPr>
              <a:t>user_ids</a:t>
            </a:r>
            <a:r>
              <a:rPr lang="en-US" sz="2000" dirty="0" smtClean="0">
                <a:latin typeface="Roboto"/>
                <a:ea typeface="Roboto"/>
                <a:cs typeface="Roboto"/>
                <a:sym typeface="Roboto"/>
              </a:rPr>
              <a:t>. </a:t>
            </a:r>
            <a:endParaRPr sz="2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857292068"/>
              </p:ext>
            </p:extLst>
          </p:nvPr>
        </p:nvGraphicFramePr>
        <p:xfrm>
          <a:off x="177976" y="2484120"/>
          <a:ext cx="8872024" cy="2135427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3890383"/>
                <a:gridCol w="4981641"/>
              </a:tblGrid>
              <a:tr h="5382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600" b="1" u="none" strike="noStrike" cap="none" dirty="0" smtClean="0">
                          <a:solidFill>
                            <a:schemeClr val="bg1"/>
                          </a:solidFill>
                          <a:latin typeface="+mj-lt"/>
                        </a:rPr>
                        <a:t>Question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# of responses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360881">
                <a:tc>
                  <a:txBody>
                    <a:bodyPr/>
                    <a:lstStyle/>
                    <a:p>
                      <a:r>
                        <a:rPr lang="en-US" dirty="0"/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500</a:t>
                      </a:r>
                    </a:p>
                  </a:txBody>
                  <a:tcPr anchor="ctr"/>
                </a:tc>
              </a:tr>
              <a:tr h="321867">
                <a:tc>
                  <a:txBody>
                    <a:bodyPr/>
                    <a:lstStyle/>
                    <a:p>
                      <a:r>
                        <a:rPr lang="en-US"/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475</a:t>
                      </a:r>
                    </a:p>
                  </a:txBody>
                  <a:tcPr anchor="ctr"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/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380</a:t>
                      </a:r>
                    </a:p>
                  </a:txBody>
                  <a:tcPr anchor="ctr"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/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361</a:t>
                      </a:r>
                    </a:p>
                  </a:txBody>
                  <a:tcPr anchor="ctr"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/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270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0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3</a:t>
            </a:r>
            <a:r>
              <a:rPr lang="en-US" sz="4800" dirty="0" smtClean="0">
                <a:solidFill>
                  <a:schemeClr val="bg1"/>
                </a:solidFill>
              </a:rPr>
              <a:t>. Which </a:t>
            </a:r>
            <a:r>
              <a:rPr lang="en-US" sz="4800" dirty="0">
                <a:solidFill>
                  <a:schemeClr val="bg1"/>
                </a:solidFill>
              </a:rPr>
              <a:t>question(s) of </a:t>
            </a:r>
            <a:r>
              <a:rPr lang="en-US" sz="4800" dirty="0" smtClean="0">
                <a:solidFill>
                  <a:schemeClr val="bg1"/>
                </a:solidFill>
              </a:rPr>
              <a:t>the quiz </a:t>
            </a:r>
            <a:r>
              <a:rPr lang="en-US" sz="4800" dirty="0">
                <a:solidFill>
                  <a:schemeClr val="bg1"/>
                </a:solidFill>
              </a:rPr>
              <a:t>have a lower completion rates?</a:t>
            </a:r>
          </a:p>
          <a:p>
            <a:r>
              <a:rPr lang="en-US" sz="4800" dirty="0">
                <a:solidFill>
                  <a:schemeClr val="bg1"/>
                </a:solidFill>
              </a:rPr>
              <a:t>What do you think is the reason?</a:t>
            </a:r>
          </a:p>
        </p:txBody>
      </p:sp>
    </p:spTree>
    <p:extLst>
      <p:ext uri="{BB962C8B-B14F-4D97-AF65-F5344CB8AC3E}">
        <p14:creationId xmlns:p14="http://schemas.microsoft.com/office/powerpoint/2010/main" val="1453786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92625"/>
            <a:ext cx="4470224" cy="8376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490885"/>
            <a:ext cx="4470225" cy="315731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Questions 3 and 5 have low responses.  They didn’t get many responses due to number 3 being a non-commonly asked question and  with number 5, not many people attend regular eye exams, so they wouldn’t have accurate information to provide.</a:t>
            </a:r>
            <a:endParaRPr sz="2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16" y="1717944"/>
            <a:ext cx="4119704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67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4. </a:t>
            </a:r>
            <a:r>
              <a:rPr lang="en-US" sz="4800" dirty="0">
                <a:solidFill>
                  <a:schemeClr val="bg1"/>
                </a:solidFill>
              </a:rPr>
              <a:t>Examine the first five rows of each table</a:t>
            </a:r>
          </a:p>
          <a:p>
            <a:r>
              <a:rPr lang="en-US" sz="4800" dirty="0">
                <a:solidFill>
                  <a:schemeClr val="bg1"/>
                </a:solidFill>
              </a:rPr>
              <a:t>What are the column names?</a:t>
            </a:r>
          </a:p>
        </p:txBody>
      </p:sp>
    </p:spTree>
    <p:extLst>
      <p:ext uri="{BB962C8B-B14F-4D97-AF65-F5344CB8AC3E}">
        <p14:creationId xmlns:p14="http://schemas.microsoft.com/office/powerpoint/2010/main" val="21586430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753</Words>
  <Application>Microsoft Office PowerPoint</Application>
  <PresentationFormat>On-screen Show (16:9)</PresentationFormat>
  <Paragraphs>164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Roboto Black</vt:lpstr>
      <vt:lpstr>Dosis</vt:lpstr>
      <vt:lpstr>Roboto Thin</vt:lpstr>
      <vt:lpstr>Roboto</vt:lpstr>
      <vt:lpstr>Courier New</vt:lpstr>
      <vt:lpstr>Simple Light</vt:lpstr>
      <vt:lpstr>Simple Light</vt:lpstr>
      <vt:lpstr>Simple Light</vt:lpstr>
      <vt:lpstr>PowerPoint Presentation</vt:lpstr>
      <vt:lpstr>Table of Contents (Questions Asked)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Number of customers who purchased 3 number of pairs and those who purchased 5?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godess</dc:creator>
  <cp:lastModifiedBy>godess</cp:lastModifiedBy>
  <cp:revision>24</cp:revision>
  <dcterms:modified xsi:type="dcterms:W3CDTF">2019-02-05T01:29:08Z</dcterms:modified>
</cp:coreProperties>
</file>